
<file path=[Content_Types].xml><?xml version="1.0" encoding="utf-8"?>
<Types xmlns="http://schemas.openxmlformats.org/package/2006/content-types">
  <Default Extension="png" ContentType="image/png"/>
  <Default Extension="jpg&amp;ehk=56BE7PPkLY9vrP2PXt1Fcg&amp;r=0&amp;pid=OfficeInsert" ContentType="image/jpe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1" r:id="rId4"/>
    <p:sldId id="259" r:id="rId5"/>
    <p:sldId id="262" r:id="rId6"/>
    <p:sldId id="260" r:id="rId7"/>
    <p:sldId id="263" r:id="rId8"/>
    <p:sldId id="257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6" d="100"/>
          <a:sy n="46" d="100"/>
        </p:scale>
        <p:origin x="58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&ehk=56BE7PPkLY9vrP2PXt1Fcg&r=0&pid=OfficeInsert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&amp;ehk=56BE7PPkLY9vrP2PXt1Fcg&amp;r=0&amp;pid=OfficeInsert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ghthouse3d.com/tutorials/" TargetMode="External"/><Relationship Id="rId2" Type="http://schemas.openxmlformats.org/officeDocument/2006/relationships/hyperlink" Target="https://www.cs.rutgers.edu/~decarlo/contour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entonian.com/Lectures/AdvGraph1314/7.%20OpenGL%20and%20shaders%202.pdf" TargetMode="External"/><Relationship Id="rId4" Type="http://schemas.openxmlformats.org/officeDocument/2006/relationships/hyperlink" Target="http://sunandblackcat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NON-PHOTOREALISTIC RENDERING TECHNIQUES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CS6610 FINAL PROJECT REPORT</a:t>
            </a:r>
          </a:p>
          <a:p>
            <a:r>
              <a:rPr lang="en-US" dirty="0"/>
              <a:t>Varsha Alangar</a:t>
            </a:r>
          </a:p>
        </p:txBody>
      </p:sp>
    </p:spTree>
    <p:extLst>
      <p:ext uri="{BB962C8B-B14F-4D97-AF65-F5344CB8AC3E}">
        <p14:creationId xmlns:p14="http://schemas.microsoft.com/office/powerpoint/2010/main" val="11287621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500" y="1739900"/>
            <a:ext cx="4445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7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NPR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Non-Photorealistic Rendering (NPR) focuses on achieving non-realistic, artsy, cartoon like images.</a:t>
            </a:r>
          </a:p>
          <a:p>
            <a:r>
              <a:rPr lang="en-US" dirty="0"/>
              <a:t>TECHNIQUES:</a:t>
            </a:r>
          </a:p>
          <a:p>
            <a:pPr lvl="1"/>
            <a:r>
              <a:rPr lang="en-US" dirty="0"/>
              <a:t>Toon Shading</a:t>
            </a:r>
          </a:p>
          <a:p>
            <a:pPr lvl="1"/>
            <a:r>
              <a:rPr lang="en-US" dirty="0"/>
              <a:t>Gooch Shading</a:t>
            </a:r>
          </a:p>
          <a:p>
            <a:pPr lvl="1"/>
            <a:r>
              <a:rPr lang="en-US" dirty="0"/>
              <a:t>Hatching</a:t>
            </a:r>
          </a:p>
          <a:p>
            <a:r>
              <a:rPr lang="en-US" dirty="0"/>
              <a:t>Toon and Gooch shading techniques can be used in combination with</a:t>
            </a:r>
            <a:r>
              <a:rPr lang="en-US" i="1" dirty="0"/>
              <a:t> Silhouette Detection </a:t>
            </a:r>
            <a:r>
              <a:rPr lang="en-US" dirty="0"/>
              <a:t>and </a:t>
            </a:r>
            <a:r>
              <a:rPr lang="en-US" i="1" dirty="0"/>
              <a:t>Contour Detection.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19823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06116"/>
          </a:xfrm>
        </p:spPr>
        <p:txBody>
          <a:bodyPr/>
          <a:lstStyle/>
          <a:p>
            <a:r>
              <a:rPr lang="en-US" dirty="0"/>
              <a:t>SILHOUETTE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491916"/>
            <a:ext cx="9601200" cy="4375484"/>
          </a:xfrm>
        </p:spPr>
        <p:txBody>
          <a:bodyPr/>
          <a:lstStyle/>
          <a:p>
            <a:r>
              <a:rPr lang="en-US" dirty="0"/>
              <a:t>Determine the outline of an object.</a:t>
            </a:r>
          </a:p>
          <a:p>
            <a:r>
              <a:rPr lang="en-US" dirty="0"/>
              <a:t>Two passes:</a:t>
            </a:r>
          </a:p>
          <a:p>
            <a:pPr lvl="1"/>
            <a:r>
              <a:rPr lang="en-US" dirty="0"/>
              <a:t>Render an enlarged version of the object by shifting the vertices along its normal and applying a constant color (color of the outline)</a:t>
            </a:r>
          </a:p>
          <a:p>
            <a:pPr lvl="1"/>
            <a:r>
              <a:rPr lang="en-US" dirty="0"/>
              <a:t>Render the object like always over the enlarged image.</a:t>
            </a:r>
          </a:p>
          <a:p>
            <a:r>
              <a:rPr lang="en-US" dirty="0"/>
              <a:t>An offset is used to shift the vertices. Use very small offset value.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4664" y="3971844"/>
            <a:ext cx="2480116" cy="260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736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517056" y="3428567"/>
            <a:ext cx="2112645" cy="22142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4242"/>
          </a:xfrm>
        </p:spPr>
        <p:txBody>
          <a:bodyPr/>
          <a:lstStyle/>
          <a:p>
            <a:r>
              <a:rPr lang="en-US" dirty="0"/>
              <a:t>TOON SHADING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40042"/>
            <a:ext cx="9601200" cy="4327358"/>
          </a:xfrm>
        </p:spPr>
        <p:txBody>
          <a:bodyPr/>
          <a:lstStyle/>
          <a:p>
            <a:r>
              <a:rPr lang="en-US" dirty="0"/>
              <a:t>Involves shading the objects with lesser colors to provide a more comic/cartoon like look.</a:t>
            </a:r>
          </a:p>
          <a:p>
            <a:r>
              <a:rPr lang="en-US" dirty="0"/>
              <a:t>Object shaded with toon shading contains sharp change in color.</a:t>
            </a:r>
          </a:p>
          <a:p>
            <a:pPr marL="987552" lvl="2" indent="0">
              <a:buNone/>
            </a:pPr>
            <a:endParaRPr lang="en-US" dirty="0"/>
          </a:p>
          <a:p>
            <a:pPr marL="987552" lvl="2" indent="0">
              <a:buNone/>
            </a:pPr>
            <a:r>
              <a:rPr lang="en-US" dirty="0"/>
              <a:t>Teapot with Toon shading				With silhouette:</a:t>
            </a:r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8495311" y="3428566"/>
            <a:ext cx="2165826" cy="2214245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4"/>
          <a:stretch>
            <a:fillRect/>
          </a:stretch>
        </p:blipFill>
        <p:spPr>
          <a:xfrm>
            <a:off x="6172200" y="3428566"/>
            <a:ext cx="2139950" cy="224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623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70284"/>
          </a:xfrm>
        </p:spPr>
        <p:txBody>
          <a:bodyPr/>
          <a:lstStyle/>
          <a:p>
            <a:r>
              <a:rPr lang="en-US" dirty="0"/>
              <a:t>CONTOUR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56084"/>
            <a:ext cx="9601200" cy="4311316"/>
          </a:xfrm>
        </p:spPr>
        <p:txBody>
          <a:bodyPr/>
          <a:lstStyle/>
          <a:p>
            <a:r>
              <a:rPr lang="en-US" dirty="0"/>
              <a:t>Perform shading on the object to determine its curvature.</a:t>
            </a:r>
          </a:p>
          <a:p>
            <a:r>
              <a:rPr lang="en-US" dirty="0"/>
              <a:t>Render the object as a texture into the texture buffer.</a:t>
            </a:r>
          </a:p>
          <a:p>
            <a:r>
              <a:rPr lang="en-US" dirty="0"/>
              <a:t>Apply the rendered texture to a plane</a:t>
            </a:r>
          </a:p>
          <a:p>
            <a:pPr lvl="1"/>
            <a:r>
              <a:rPr lang="en-US" dirty="0"/>
              <a:t>Calculate the edges; if there is a sharp change in color, there could be a change in depth</a:t>
            </a:r>
          </a:p>
          <a:p>
            <a:pPr lvl="1"/>
            <a:r>
              <a:rPr lang="en-US" dirty="0"/>
              <a:t>Color any edges detected as the contour color.</a:t>
            </a:r>
          </a:p>
          <a:p>
            <a:pPr marL="530352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676098" y="3909294"/>
            <a:ext cx="2265045" cy="237617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7251032" y="3909294"/>
            <a:ext cx="2293377" cy="237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468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7989"/>
          </a:xfrm>
        </p:spPr>
        <p:txBody>
          <a:bodyPr/>
          <a:lstStyle/>
          <a:p>
            <a:r>
              <a:rPr lang="en-US" dirty="0"/>
              <a:t>GOOCH SHADING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443789"/>
            <a:ext cx="9601200" cy="4423611"/>
          </a:xfrm>
        </p:spPr>
        <p:txBody>
          <a:bodyPr/>
          <a:lstStyle/>
          <a:p>
            <a:r>
              <a:rPr lang="en-US" dirty="0"/>
              <a:t>Generate objects that look like technical illustrations</a:t>
            </a:r>
          </a:p>
          <a:p>
            <a:r>
              <a:rPr lang="en-US" dirty="0"/>
              <a:t>Two tone shading to denote surface curvature. </a:t>
            </a:r>
          </a:p>
          <a:p>
            <a:pPr lvl="1"/>
            <a:r>
              <a:rPr lang="en-US" dirty="0"/>
              <a:t>Tone1: “warm color” like yellow, orange and red to denote the parts of the object that are closer to the light source</a:t>
            </a:r>
          </a:p>
          <a:p>
            <a:pPr lvl="1"/>
            <a:r>
              <a:rPr lang="en-US" dirty="0"/>
              <a:t>Tone2: “cool color” like blue (or shades of blue) to denote parts of the object away from the light source.</a:t>
            </a:r>
            <a:endParaRPr lang="en-US" i="1" dirty="0"/>
          </a:p>
          <a:p>
            <a:r>
              <a:rPr lang="en-US" sz="1800" i="1" dirty="0" err="1"/>
              <a:t>K</a:t>
            </a:r>
            <a:r>
              <a:rPr lang="en-US" sz="1800" i="1" baseline="-25000" dirty="0" err="1"/>
              <a:t>cool_diff</a:t>
            </a:r>
            <a:r>
              <a:rPr lang="en-US" sz="1800" i="1" dirty="0"/>
              <a:t>  = min(</a:t>
            </a:r>
            <a:r>
              <a:rPr lang="en-US" sz="1800" i="1" dirty="0" err="1"/>
              <a:t>k</a:t>
            </a:r>
            <a:r>
              <a:rPr lang="en-US" sz="1800" i="1" baseline="-25000" dirty="0" err="1"/>
              <a:t>cool</a:t>
            </a:r>
            <a:r>
              <a:rPr lang="en-US" sz="1800" i="1" dirty="0"/>
              <a:t> + </a:t>
            </a:r>
            <a:r>
              <a:rPr lang="en-US" sz="1800" i="1" dirty="0" err="1"/>
              <a:t>k</a:t>
            </a:r>
            <a:r>
              <a:rPr lang="en-US" sz="1800" i="1" baseline="-25000" dirty="0" err="1"/>
              <a:t>diffuse</a:t>
            </a:r>
            <a:r>
              <a:rPr lang="en-US" sz="1800" i="1" dirty="0"/>
              <a:t>, 1.0)</a:t>
            </a:r>
            <a:endParaRPr lang="en-US" sz="1800" dirty="0"/>
          </a:p>
          <a:p>
            <a:pPr marL="349250" indent="0">
              <a:buNone/>
            </a:pPr>
            <a:r>
              <a:rPr lang="en-US" sz="1800" i="1" dirty="0" err="1"/>
              <a:t>K</a:t>
            </a:r>
            <a:r>
              <a:rPr lang="en-US" sz="1800" i="1" baseline="-25000" dirty="0" err="1"/>
              <a:t>warm</a:t>
            </a:r>
            <a:r>
              <a:rPr lang="en-US" sz="1800" i="1" baseline="-25000" dirty="0"/>
              <a:t> _diff</a:t>
            </a:r>
            <a:r>
              <a:rPr lang="en-US" sz="1800" i="1" dirty="0"/>
              <a:t>  = min(</a:t>
            </a:r>
            <a:r>
              <a:rPr lang="en-US" sz="1800" i="1" dirty="0" err="1"/>
              <a:t>k</a:t>
            </a:r>
            <a:r>
              <a:rPr lang="en-US" sz="1800" i="1" baseline="-25000" dirty="0" err="1"/>
              <a:t>warm</a:t>
            </a:r>
            <a:r>
              <a:rPr lang="en-US" sz="1800" i="1" dirty="0"/>
              <a:t> + </a:t>
            </a:r>
            <a:r>
              <a:rPr lang="en-US" sz="1800" i="1" dirty="0" err="1"/>
              <a:t>k</a:t>
            </a:r>
            <a:r>
              <a:rPr lang="en-US" sz="1800" i="1" baseline="-25000" dirty="0" err="1"/>
              <a:t>diffuse</a:t>
            </a:r>
            <a:r>
              <a:rPr lang="en-US" sz="1800" i="1" dirty="0"/>
              <a:t>, 1.0)</a:t>
            </a:r>
            <a:endParaRPr lang="en-US" sz="1800" dirty="0"/>
          </a:p>
          <a:p>
            <a:pPr marL="349250" indent="0">
              <a:buNone/>
            </a:pPr>
            <a:r>
              <a:rPr lang="en-US" sz="1800" i="1" dirty="0" err="1"/>
              <a:t>K</a:t>
            </a:r>
            <a:r>
              <a:rPr lang="en-US" sz="1800" i="1" baseline="-25000" dirty="0" err="1"/>
              <a:t>final</a:t>
            </a:r>
            <a:r>
              <a:rPr lang="en-US" sz="1800" i="1" dirty="0"/>
              <a:t> = mix(</a:t>
            </a:r>
            <a:r>
              <a:rPr lang="en-US" sz="1800" i="1" dirty="0" err="1"/>
              <a:t>k</a:t>
            </a:r>
            <a:r>
              <a:rPr lang="en-US" sz="1800" i="1" baseline="-25000" dirty="0" err="1"/>
              <a:t>cool_diff</a:t>
            </a:r>
            <a:r>
              <a:rPr lang="en-US" sz="1800" i="1" dirty="0"/>
              <a:t>, </a:t>
            </a:r>
            <a:r>
              <a:rPr lang="en-US" sz="1800" i="1" dirty="0" err="1"/>
              <a:t>k</a:t>
            </a:r>
            <a:r>
              <a:rPr lang="en-US" sz="1800" i="1" baseline="-25000" dirty="0" err="1"/>
              <a:t>warm_diff</a:t>
            </a:r>
            <a:r>
              <a:rPr lang="en-US" sz="1800" i="1" baseline="-25000" dirty="0"/>
              <a:t>, </a:t>
            </a:r>
            <a:r>
              <a:rPr lang="en-US" sz="1800" i="1" dirty="0" err="1"/>
              <a:t>NdotL</a:t>
            </a:r>
            <a:r>
              <a:rPr lang="en-US" sz="1800" i="1" dirty="0"/>
              <a:t>)</a:t>
            </a:r>
            <a:endParaRPr lang="en-US" sz="1800" dirty="0"/>
          </a:p>
          <a:p>
            <a:pPr marL="349250" indent="0">
              <a:buNone/>
            </a:pPr>
            <a:r>
              <a:rPr lang="en-US" sz="1800" i="1" dirty="0"/>
              <a:t>Color = min(</a:t>
            </a:r>
            <a:r>
              <a:rPr lang="en-US" sz="1800" i="1" dirty="0" err="1"/>
              <a:t>k</a:t>
            </a:r>
            <a:r>
              <a:rPr lang="en-US" sz="1800" i="1" baseline="-25000" dirty="0" err="1"/>
              <a:t>final</a:t>
            </a:r>
            <a:r>
              <a:rPr lang="en-US" sz="1800" i="1" dirty="0"/>
              <a:t> + </a:t>
            </a:r>
            <a:r>
              <a:rPr lang="en-US" sz="1800" i="1" dirty="0" err="1"/>
              <a:t>k</a:t>
            </a:r>
            <a:r>
              <a:rPr lang="en-US" sz="1800" i="1" baseline="-25000" dirty="0" err="1"/>
              <a:t>specular</a:t>
            </a:r>
            <a:r>
              <a:rPr lang="en-US" sz="1800" i="1" dirty="0"/>
              <a:t>, 1.0)</a:t>
            </a:r>
            <a:endParaRPr lang="en-US" sz="1800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5824624" y="3655594"/>
            <a:ext cx="1690082" cy="1847431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7658663" y="3655594"/>
            <a:ext cx="1801222" cy="1847431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9603842" y="3655594"/>
            <a:ext cx="1767969" cy="184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71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4242"/>
          </a:xfrm>
        </p:spPr>
        <p:txBody>
          <a:bodyPr/>
          <a:lstStyle/>
          <a:p>
            <a:r>
              <a:rPr lang="en-US" dirty="0"/>
              <a:t>HATCHING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40042"/>
            <a:ext cx="9601200" cy="4327358"/>
          </a:xfrm>
        </p:spPr>
        <p:txBody>
          <a:bodyPr/>
          <a:lstStyle/>
          <a:p>
            <a:r>
              <a:rPr lang="en-US" dirty="0"/>
              <a:t>Group of strokes with spatially-coherent direction, helps denote material property, shape of object. </a:t>
            </a:r>
          </a:p>
          <a:p>
            <a:r>
              <a:rPr lang="en-US" dirty="0"/>
              <a:t>Cross hatching – non parallel strokes; denotes parts of object away from light</a:t>
            </a:r>
          </a:p>
          <a:p>
            <a:r>
              <a:rPr lang="en-US" dirty="0"/>
              <a:t>Areas of object with high light intensity – parallel  strokes</a:t>
            </a:r>
          </a:p>
          <a:p>
            <a:r>
              <a:rPr lang="en-US" dirty="0"/>
              <a:t>Hatch textures with various hatching levels used</a:t>
            </a: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4165573" y="3930182"/>
            <a:ext cx="2663825" cy="279146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7787569" y="3941304"/>
            <a:ext cx="2653030" cy="27870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61711" y="4913085"/>
            <a:ext cx="3024598" cy="60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75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1947"/>
          </a:xfrm>
        </p:spPr>
        <p:txBody>
          <a:bodyPr/>
          <a:lstStyle/>
          <a:p>
            <a:r>
              <a:rPr lang="en-US" dirty="0"/>
              <a:t>Implementation Video</a:t>
            </a:r>
          </a:p>
        </p:txBody>
      </p:sp>
      <p:pic>
        <p:nvPicPr>
          <p:cNvPr id="4" name="FinalProject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03173" y="1427747"/>
            <a:ext cx="4338053" cy="4497540"/>
          </a:xfrm>
        </p:spPr>
      </p:pic>
    </p:spTree>
    <p:extLst>
      <p:ext uri="{BB962C8B-B14F-4D97-AF65-F5344CB8AC3E}">
        <p14:creationId xmlns:p14="http://schemas.microsoft.com/office/powerpoint/2010/main" val="107545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90074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475874"/>
            <a:ext cx="9601200" cy="147587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hatching method used is based on the light intensity on the object.</a:t>
            </a:r>
          </a:p>
          <a:p>
            <a:r>
              <a:rPr lang="en-US" dirty="0"/>
              <a:t>A future implementation could include a more complex technique for hatching where the hatches are constant on the object based on shape of the object.</a:t>
            </a:r>
          </a:p>
          <a:p>
            <a:r>
              <a:rPr lang="en-US" dirty="0"/>
              <a:t>A smooth transition between the levels of hatches – more mipmapping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371600" y="3214437"/>
            <a:ext cx="9601200" cy="7900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REFERENCES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0" y="4004511"/>
            <a:ext cx="9601200" cy="269554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dirty="0"/>
              <a:t>GOOCH SHADING: A Non-Photorealistic Lighting Model For Automatic Technical Illustration, Amy Gooch Bruce Gooch Peter Shirley Elaine Cohen, Department of Computer Science University of Utah</a:t>
            </a:r>
          </a:p>
          <a:p>
            <a:r>
              <a:rPr lang="en-US" sz="1700" dirty="0"/>
              <a:t>HATCHING: Real-Time Hatching, Emil </a:t>
            </a:r>
            <a:r>
              <a:rPr lang="en-US" sz="1700" dirty="0" err="1"/>
              <a:t>Praun</a:t>
            </a:r>
            <a:r>
              <a:rPr lang="en-US" sz="1700" dirty="0"/>
              <a:t> </a:t>
            </a:r>
            <a:r>
              <a:rPr lang="en-US" sz="1700" dirty="0" err="1"/>
              <a:t>Hugues</a:t>
            </a:r>
            <a:r>
              <a:rPr lang="en-US" sz="1700" dirty="0"/>
              <a:t> Hoppe Matthew Webb Adam Finkelstein</a:t>
            </a:r>
          </a:p>
          <a:p>
            <a:pPr lvl="0"/>
            <a:r>
              <a:rPr lang="en-US" sz="1700" dirty="0"/>
              <a:t>Artistic Rendering with Graphics </a:t>
            </a:r>
            <a:r>
              <a:rPr lang="en-US" sz="1700" dirty="0" err="1"/>
              <a:t>Shaders</a:t>
            </a:r>
            <a:r>
              <a:rPr lang="en-US" sz="1700" dirty="0"/>
              <a:t> by Lukas Lang; Eastern Michigan University, Department of Computer Science </a:t>
            </a:r>
          </a:p>
          <a:p>
            <a:pPr lvl="0"/>
            <a:r>
              <a:rPr lang="en-US" sz="1700" dirty="0"/>
              <a:t>Non-Photorealistic Rendering with Pixel and Vertex </a:t>
            </a:r>
            <a:r>
              <a:rPr lang="en-US" sz="1700" dirty="0" err="1"/>
              <a:t>Shaders</a:t>
            </a:r>
            <a:r>
              <a:rPr lang="en-US" sz="1700" dirty="0"/>
              <a:t>; Drew Card, Jason L. Mitchell </a:t>
            </a:r>
          </a:p>
          <a:p>
            <a:pPr lvl="0"/>
            <a:r>
              <a:rPr lang="en-US" sz="1700" u="sng" dirty="0">
                <a:hlinkClick r:id="rId2"/>
              </a:rPr>
              <a:t>https://www.cs.rutgers.edu/~decarlo/contour.html</a:t>
            </a:r>
            <a:endParaRPr lang="en-US" sz="1700" dirty="0"/>
          </a:p>
          <a:p>
            <a:pPr lvl="0"/>
            <a:r>
              <a:rPr lang="en-US" sz="1700" dirty="0"/>
              <a:t>Online tutorials such as </a:t>
            </a:r>
            <a:r>
              <a:rPr lang="en-US" sz="1700" u="sng" dirty="0">
                <a:hlinkClick r:id="rId3"/>
              </a:rPr>
              <a:t>http://www.lighthouse3d.com/tutorials/</a:t>
            </a:r>
            <a:r>
              <a:rPr lang="en-US" sz="1700" dirty="0"/>
              <a:t> and </a:t>
            </a:r>
            <a:r>
              <a:rPr lang="en-US" sz="1700" u="sng" dirty="0">
                <a:hlinkClick r:id="rId4"/>
              </a:rPr>
              <a:t>http://sunandblackcat.com/</a:t>
            </a:r>
            <a:r>
              <a:rPr lang="en-US" sz="1700" dirty="0"/>
              <a:t> were also helpful.</a:t>
            </a:r>
          </a:p>
          <a:p>
            <a:pPr lvl="0"/>
            <a:r>
              <a:rPr lang="en-US" sz="1700" u="sng" dirty="0">
                <a:hlinkClick r:id="rId5"/>
              </a:rPr>
              <a:t>http://bentonian.com/Lectures/AdvGraph1314/7.%20OpenGL%20and%20shaders%202.pdf</a:t>
            </a:r>
            <a:endParaRPr lang="en-US" sz="1700" dirty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023305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62</TotalTime>
  <Words>560</Words>
  <Application>Microsoft Office PowerPoint</Application>
  <PresentationFormat>Widescreen</PresentationFormat>
  <Paragraphs>54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Franklin Gothic Book</vt:lpstr>
      <vt:lpstr>Crop</vt:lpstr>
      <vt:lpstr>NON-PHOTOREALISTIC RENDERING TECHNIQUES</vt:lpstr>
      <vt:lpstr>What is NPR</vt:lpstr>
      <vt:lpstr>SILHOUETTE DETECTION</vt:lpstr>
      <vt:lpstr>TOON SHADING</vt:lpstr>
      <vt:lpstr>CONTOUR DETECTION</vt:lpstr>
      <vt:lpstr>GOOCH SHADING</vt:lpstr>
      <vt:lpstr>HATCHING</vt:lpstr>
      <vt:lpstr>Implementation Video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NON-PHOTOREALISTIC RENDERING TECHNIQUES</dc:title>
  <dc:creator>Varsha Alangar</dc:creator>
  <cp:lastModifiedBy>Varsha Alangar</cp:lastModifiedBy>
  <cp:revision>8</cp:revision>
  <dcterms:created xsi:type="dcterms:W3CDTF">2017-04-20T05:26:02Z</dcterms:created>
  <dcterms:modified xsi:type="dcterms:W3CDTF">2017-04-20T06:29:42Z</dcterms:modified>
</cp:coreProperties>
</file>

<file path=docProps/thumbnail.jpeg>
</file>